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79" r:id="rId3"/>
    <p:sldId id="567" r:id="rId4"/>
    <p:sldId id="569" r:id="rId5"/>
    <p:sldId id="571" r:id="rId6"/>
    <p:sldId id="573" r:id="rId7"/>
    <p:sldId id="576" r:id="rId8"/>
    <p:sldId id="570" r:id="rId9"/>
    <p:sldId id="578" r:id="rId10"/>
    <p:sldId id="577" r:id="rId11"/>
    <p:sldId id="572" r:id="rId12"/>
    <p:sldId id="5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2" pos="7446" userDrawn="1">
          <p15:clr>
            <a:srgbClr val="A4A3A4"/>
          </p15:clr>
        </p15:guide>
        <p15:guide id="13" orient="horz" pos="346" userDrawn="1">
          <p15:clr>
            <a:srgbClr val="A4A3A4"/>
          </p15:clr>
        </p15:guide>
        <p15:guide id="14" orient="horz" pos="867" userDrawn="1">
          <p15:clr>
            <a:srgbClr val="A4A3A4"/>
          </p15:clr>
        </p15:guide>
        <p15:guide id="1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тдыков Айрат Илдарович" initials="САИ" lastIdx="3" clrIdx="0">
    <p:extLst>
      <p:ext uri="{19B8F6BF-5375-455C-9EA6-DF929625EA0E}">
        <p15:presenceInfo xmlns:p15="http://schemas.microsoft.com/office/powerpoint/2012/main" xmlns="" userId="Сатдыков Айрат Илдарович" providerId="None"/>
      </p:ext>
    </p:extLst>
  </p:cmAuthor>
  <p:cmAuthor id="2" name="Осадчева Светлана Анатольевна" initials="ОСА" lastIdx="1" clrIdx="1">
    <p:extLst>
      <p:ext uri="{19B8F6BF-5375-455C-9EA6-DF929625EA0E}">
        <p15:presenceInfo xmlns:p15="http://schemas.microsoft.com/office/powerpoint/2012/main" xmlns="" userId="Осадчева Светлана Анато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016"/>
    <a:srgbClr val="C0AF71"/>
    <a:srgbClr val="84C8CD"/>
    <a:srgbClr val="0000FA"/>
    <a:srgbClr val="7CB7BC"/>
    <a:srgbClr val="A6CCCF"/>
    <a:srgbClr val="51A3A9"/>
    <a:srgbClr val="3B7D82"/>
    <a:srgbClr val="71B2B8"/>
    <a:srgbClr val="BB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79" autoAdjust="0"/>
    <p:restoredTop sz="96357" autoAdjust="0"/>
  </p:normalViewPr>
  <p:slideViewPr>
    <p:cSldViewPr snapToGrid="0">
      <p:cViewPr>
        <p:scale>
          <a:sx n="87" d="100"/>
          <a:sy n="87" d="100"/>
        </p:scale>
        <p:origin x="-115" y="-120"/>
      </p:cViewPr>
      <p:guideLst>
        <p:guide orient="horz" pos="346"/>
        <p:guide orient="horz" pos="867"/>
        <p:guide orient="horz" pos="686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96003D6-3018-4D11-8E89-DFE158C7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3514A54-CCE0-443D-B009-1B6746613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21177-E9D2-4533-9B1D-90FB23397AD1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28A75A-FEFC-42B9-A966-46C820BE9E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13F896-3E58-400A-B94E-10249EA0A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600D-BB79-4840-BFAE-64DA78C2E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8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85C7-193D-4A20-AD46-6A8CE24FBA92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CB1A4-9807-488E-AD7C-759D4783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4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F7F012-85F4-4BF8-8E87-6E7359B5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AE28CD-F665-4600-B81D-0574C486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6052B0-22AE-42FD-A1FF-E1DDCC8F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F9E73D3-6449-4F7A-9889-BFCB04476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CC9BCB-B29B-4369-BED1-B17100280E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8671033" y="3919147"/>
            <a:ext cx="3811533" cy="3019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1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F7F012-85F4-4BF8-8E87-6E7359B5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AE28CD-F665-4600-B81D-0574C486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6052B0-22AE-42FD-A1FF-E1DDCC8F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F9E73D3-6449-4F7A-9889-BFCB04476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167" y="365126"/>
            <a:ext cx="11368176" cy="94609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99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7A5E40-AF87-43ED-83D9-80733DEEE4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663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8C78B-BB85-4886-B248-8C43286B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7" y="365126"/>
            <a:ext cx="10973457" cy="94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E5BA64-D35A-4B7C-B3E8-65CEF69B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487" y="6356350"/>
            <a:ext cx="43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F6673EB0-AC35-46E8-8485-6064EFDFA31E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B6C98D2-CD15-4A2F-B5FF-DB7BB160DF23}"/>
              </a:ext>
            </a:extLst>
          </p:cNvPr>
          <p:cNvSpPr/>
          <p:nvPr userDrawn="1"/>
        </p:nvSpPr>
        <p:spPr>
          <a:xfrm>
            <a:off x="495963" y="4861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5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38FE44B-3949-4940-9F44-9FB8B85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440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B543FF-2FD2-45BA-BED9-1D55B86D9E3E}"/>
              </a:ext>
            </a:extLst>
          </p:cNvPr>
          <p:cNvSpPr txBox="1"/>
          <p:nvPr/>
        </p:nvSpPr>
        <p:spPr>
          <a:xfrm>
            <a:off x="601277" y="2384490"/>
            <a:ext cx="10989446" cy="2579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тьюторов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педагогических команд по сопровождению реализации  рабочих программ воспитания и календарных планов в 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 (Якутия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662" y="727790"/>
            <a:ext cx="1043472" cy="914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974" y="839757"/>
            <a:ext cx="1359159" cy="6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Формы взаимодействия: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8FE44B-3949-4940-9F44-9FB8B85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440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327" y="3405851"/>
            <a:ext cx="9600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 </a:t>
            </a:r>
            <a:r>
              <a:rPr lang="ru-RU" sz="2400" b="1" dirty="0" err="1" smtClean="0"/>
              <a:t>нетворкинг</a:t>
            </a:r>
            <a:r>
              <a:rPr lang="ru-RU" sz="2400" b="1" dirty="0" smtClean="0"/>
              <a:t> (сетевое профессиональное взаимодействие) в ОО;</a:t>
            </a:r>
          </a:p>
          <a:p>
            <a:r>
              <a:rPr lang="ru-RU" sz="2400" b="1" dirty="0" smtClean="0"/>
              <a:t>- социальные сети (портал, </a:t>
            </a:r>
            <a:r>
              <a:rPr lang="ru-RU" sz="2400" b="1" dirty="0" err="1" smtClean="0"/>
              <a:t>инстаграмм</a:t>
            </a:r>
            <a:r>
              <a:rPr lang="ru-RU" sz="2400" b="1" dirty="0" smtClean="0"/>
              <a:t>, телеграмм, </a:t>
            </a:r>
            <a:r>
              <a:rPr lang="ru-RU" sz="2400" b="1" dirty="0" err="1" smtClean="0"/>
              <a:t>ютуб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ватсап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вайбер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- </a:t>
            </a:r>
            <a:r>
              <a:rPr lang="ru-RU" sz="2400" b="1" dirty="0" err="1" smtClean="0"/>
              <a:t>форсайты</a:t>
            </a:r>
            <a:r>
              <a:rPr lang="ru-RU" sz="2400" b="1" dirty="0" smtClean="0"/>
              <a:t>, стратегические сессии;</a:t>
            </a:r>
          </a:p>
          <a:p>
            <a:r>
              <a:rPr lang="ru-RU" sz="2400" b="1" dirty="0" smtClean="0"/>
              <a:t>- семинары, </a:t>
            </a:r>
            <a:r>
              <a:rPr lang="ru-RU" sz="2400" b="1" dirty="0" err="1" smtClean="0"/>
              <a:t>вебинары</a:t>
            </a:r>
            <a:r>
              <a:rPr lang="ru-RU" sz="2400" b="1" dirty="0" smtClean="0"/>
              <a:t>, методические десанты (по ситуации);</a:t>
            </a:r>
          </a:p>
          <a:p>
            <a:r>
              <a:rPr lang="ru-RU" sz="2400" b="1" dirty="0" smtClean="0"/>
              <a:t>- индивидуальное сопровождение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142" y="365126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1167" y="365126"/>
            <a:ext cx="11368176" cy="606366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Риски и дефициты: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техническое сопровождение работы федеральной платформы </a:t>
            </a:r>
            <a:br>
              <a:rPr lang="ru-RU" dirty="0" smtClean="0"/>
            </a:br>
            <a:r>
              <a:rPr lang="ru-RU" dirty="0" smtClean="0"/>
              <a:t>- качество интернета (цифровой разрыв) у участников педагогических команд (особенно Арктика);</a:t>
            </a:r>
            <a:br>
              <a:rPr lang="ru-RU" dirty="0" smtClean="0"/>
            </a:br>
            <a:r>
              <a:rPr lang="ru-RU" dirty="0" smtClean="0"/>
              <a:t>- загруженность участников педагогических команд;</a:t>
            </a:r>
            <a:br>
              <a:rPr lang="ru-RU" dirty="0" smtClean="0"/>
            </a:br>
            <a:r>
              <a:rPr lang="ru-RU" dirty="0" smtClean="0"/>
              <a:t>- нежелание выходить из «зоны комфорта»</a:t>
            </a:r>
            <a:br>
              <a:rPr lang="ru-RU" dirty="0" smtClean="0"/>
            </a:br>
            <a:r>
              <a:rPr lang="ru-RU" dirty="0" smtClean="0"/>
              <a:t>- разные временные пояса 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8FE44B-3949-4940-9F44-9FB8B85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440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2686" y="8381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481" y="365126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1167" y="365126"/>
            <a:ext cx="11368176" cy="606366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Предложения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продумать различные технические формы обучения, помимо федеральной платформы;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вебинары</a:t>
            </a:r>
            <a:r>
              <a:rPr lang="ru-RU" dirty="0" smtClean="0"/>
              <a:t> по федеральным округам с учетом временных поясов и технических возможностей;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мотивация членов </a:t>
            </a:r>
            <a:r>
              <a:rPr lang="ru-RU" dirty="0" smtClean="0"/>
              <a:t>педагогических команд, </a:t>
            </a:r>
            <a:r>
              <a:rPr lang="ru-RU" dirty="0" err="1" smtClean="0"/>
              <a:t>тьюторов</a:t>
            </a:r>
            <a:r>
              <a:rPr lang="ru-RU" dirty="0" smtClean="0"/>
              <a:t>, повышение их статуса (письмо о поддержке от МП РФ)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8FE44B-3949-4940-9F44-9FB8B85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440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2686" y="8381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73" y="323506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38FE44B-3949-4940-9F44-9FB8B85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440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3289" y="309009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2060"/>
                </a:solidFill>
              </a:rPr>
              <a:t>Илларионов Степан Романович, заведующий кафедрой профессионального воспитания и  социальной активности молодежи ГАУ ДПО РС (Я) «Институт развития профессионального образования»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14" y="462439"/>
            <a:ext cx="928443" cy="886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782" y="494955"/>
            <a:ext cx="853057" cy="837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396" y="462439"/>
            <a:ext cx="1339061" cy="8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679C5-E487-42C3-83FD-5D86CAA6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83" y="1593841"/>
            <a:ext cx="11517261" cy="574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0E0BB9-FFA2-4C21-875E-91A24E7D58CD}"/>
              </a:ext>
            </a:extLst>
          </p:cNvPr>
          <p:cNvSpPr txBox="1"/>
          <p:nvPr/>
        </p:nvSpPr>
        <p:spPr>
          <a:xfrm>
            <a:off x="482082" y="1274044"/>
            <a:ext cx="10972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куратор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43D33187-D6C8-4DCC-A85F-5CAFD849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487" y="6356350"/>
            <a:ext cx="4392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673EB0-AC35-46E8-8485-6064EFDFA31E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26517"/>
              </p:ext>
            </p:extLst>
          </p:nvPr>
        </p:nvGraphicFramePr>
        <p:xfrm>
          <a:off x="4049486" y="1981754"/>
          <a:ext cx="2967135" cy="541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7135">
                  <a:extLst>
                    <a:ext uri="{9D8B030D-6E8A-4147-A177-3AD203B41FA5}">
                      <a16:colId xmlns:a16="http://schemas.microsoft.com/office/drawing/2014/main" xmlns="" val="3321276438"/>
                    </a:ext>
                  </a:extLst>
                </a:gridCol>
              </a:tblGrid>
              <a:tr h="54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Федеральный </a:t>
                      </a:r>
                      <a:r>
                        <a:rPr lang="ru-RU" sz="1400" dirty="0" err="1">
                          <a:effectLst/>
                        </a:rPr>
                        <a:t>тьютор</a:t>
                      </a:r>
                      <a:r>
                        <a:rPr lang="ru-RU" sz="1400" dirty="0">
                          <a:effectLst/>
                        </a:rPr>
                        <a:t> ОО - </a:t>
                      </a: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629484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74907"/>
              </p:ext>
            </p:extLst>
          </p:nvPr>
        </p:nvGraphicFramePr>
        <p:xfrm>
          <a:off x="7856374" y="1983663"/>
          <a:ext cx="3067591" cy="565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591">
                  <a:extLst>
                    <a:ext uri="{9D8B030D-6E8A-4147-A177-3AD203B41FA5}">
                      <a16:colId xmlns:a16="http://schemas.microsoft.com/office/drawing/2014/main" xmlns="" val="3321276438"/>
                    </a:ext>
                  </a:extLst>
                </a:gridCol>
              </a:tblGrid>
              <a:tr h="565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Федеральный </a:t>
                      </a:r>
                      <a:r>
                        <a:rPr lang="ru-RU" sz="1400" dirty="0" err="1">
                          <a:effectLst/>
                        </a:rPr>
                        <a:t>тьютор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СПО </a:t>
                      </a: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629484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37101"/>
              </p:ext>
            </p:extLst>
          </p:nvPr>
        </p:nvGraphicFramePr>
        <p:xfrm>
          <a:off x="482082" y="2024852"/>
          <a:ext cx="2967135" cy="524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7135">
                  <a:extLst>
                    <a:ext uri="{9D8B030D-6E8A-4147-A177-3AD203B41FA5}">
                      <a16:colId xmlns:a16="http://schemas.microsoft.com/office/drawing/2014/main" xmlns="" val="3321276438"/>
                    </a:ext>
                  </a:extLst>
                </a:gridCol>
              </a:tblGrid>
              <a:tr h="524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Федеральный </a:t>
                      </a:r>
                      <a:r>
                        <a:rPr lang="ru-RU" sz="1400" dirty="0" err="1">
                          <a:effectLst/>
                        </a:rPr>
                        <a:t>тьютор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ДО </a:t>
                      </a: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629484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7283" y="2553574"/>
            <a:ext cx="29984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Педагогическая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команда </a:t>
            </a:r>
          </a:p>
          <a:p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1. МБДОУ </a:t>
            </a:r>
            <a:r>
              <a:rPr lang="ru-RU" sz="1600" b="1" dirty="0">
                <a:latin typeface="Times New Roman" panose="02020603050405020304" pitchFamily="18" charset="0"/>
              </a:rPr>
              <a:t>«ЦРР-детский сад «Родничок» г. </a:t>
            </a:r>
            <a:r>
              <a:rPr lang="ru-RU" sz="1600" b="1" dirty="0" smtClean="0">
                <a:latin typeface="Times New Roman" panose="02020603050405020304" pitchFamily="18" charset="0"/>
              </a:rPr>
              <a:t>Томмот МР </a:t>
            </a:r>
            <a:r>
              <a:rPr lang="ru-RU" sz="1600" b="1" dirty="0">
                <a:latin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</a:rPr>
              <a:t>Алданский</a:t>
            </a:r>
            <a:r>
              <a:rPr lang="ru-RU" sz="1600" b="1" dirty="0">
                <a:latin typeface="Times New Roman" panose="02020603050405020304" pitchFamily="18" charset="0"/>
              </a:rPr>
              <a:t> район</a:t>
            </a:r>
            <a:r>
              <a:rPr lang="ru-RU" sz="1600" b="1" dirty="0" smtClean="0">
                <a:latin typeface="Times New Roman" panose="02020603050405020304" pitchFamily="18" charset="0"/>
              </a:rPr>
              <a:t>» - 4 </a:t>
            </a:r>
            <a:endParaRPr lang="ru-RU" sz="1600" b="1" dirty="0">
              <a:latin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2. г. Якутск – 5 МБДОУ - 5</a:t>
            </a: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3. </a:t>
            </a:r>
            <a:r>
              <a:rPr lang="ru-RU" sz="1600" b="1" dirty="0" err="1" smtClean="0">
                <a:latin typeface="Times New Roman" panose="02020603050405020304" pitchFamily="18" charset="0"/>
              </a:rPr>
              <a:t>Верхневилюйский</a:t>
            </a:r>
            <a:r>
              <a:rPr lang="ru-RU" sz="1600" b="1" dirty="0" smtClean="0">
                <a:latin typeface="Times New Roman" panose="02020603050405020304" pitchFamily="18" charset="0"/>
              </a:rPr>
              <a:t> улус – 4 </a:t>
            </a: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4.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МБДОУ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"Центр развития ребенка -детский сад №7 "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Туллукчаан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с.Намцы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МО "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Намский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улус"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4 </a:t>
            </a: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5. АН ДОО «</a:t>
            </a:r>
            <a:r>
              <a:rPr lang="ru-RU" sz="1600" b="1" dirty="0" err="1" smtClean="0">
                <a:latin typeface="Times New Roman" panose="02020603050405020304" pitchFamily="18" charset="0"/>
              </a:rPr>
              <a:t>Алмазик</a:t>
            </a:r>
            <a:r>
              <a:rPr lang="ru-RU" sz="1600" b="1" dirty="0" smtClean="0">
                <a:latin typeface="Times New Roman" panose="02020603050405020304" pitchFamily="18" charset="0"/>
              </a:rPr>
              <a:t>» г. </a:t>
            </a:r>
            <a:r>
              <a:rPr lang="ru-RU" sz="1600" b="1" dirty="0">
                <a:latin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</a:rPr>
              <a:t>ирный  - 7</a:t>
            </a:r>
          </a:p>
          <a:p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49486" y="2553574"/>
            <a:ext cx="30884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</a:t>
            </a:r>
          </a:p>
          <a:p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г. Якутск – 4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"Нижне-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Бестяхская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 №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4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МБОУ СОШ №16 г. Якутск – 1 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Вилюйская СОШ №3 – 5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Олекминск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– 5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УО г. Якутск -  1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Якутск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Якутск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Якутск – 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03028" y="2553574"/>
            <a:ext cx="4181516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</a:t>
            </a:r>
          </a:p>
          <a:p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 (Я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Южно-Якутский технологический колледж» (г. Нерюнгри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4 </a:t>
            </a: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РС (Я) «Якутский технологический техникум сервиса им.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Ю.А.Готовцева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- 4 </a:t>
            </a: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РС (Я)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«Вилюйский промышленно-педагогический колледж» – 4 </a:t>
            </a: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РС (Я)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«Якутский сельскохозяйственный техникум» - 4 </a:t>
            </a: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ГБОУ РС (Я) «Якутский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автодрожный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колледж» – 1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75" y="243166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</a:rPr>
            </a:br>
            <a:r>
              <a:rPr lang="ru-RU" sz="2700" dirty="0" smtClean="0"/>
              <a:t>Характеристика система образования Республики Саха (Якутия)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latin typeface="Tahoma" panose="020B0604030504040204" pitchFamily="34" charset="0"/>
              </a:rPr>
              <a:t/>
            </a:r>
            <a:br>
              <a:rPr lang="ru-RU" sz="2700" dirty="0">
                <a:latin typeface="Tahoma" panose="020B0604030504040204" pitchFamily="34" charset="0"/>
              </a:rPr>
            </a:b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3844" y="1742384"/>
            <a:ext cx="812074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endParaRPr lang="ru-RU" sz="4000" b="1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ДОО – 788 учреждений  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ОО – 641 учреждений 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СПО – 42 организации </a:t>
            </a:r>
            <a:endParaRPr lang="ru-RU" sz="40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endParaRPr lang="ru-RU" sz="16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844" y="4682708"/>
            <a:ext cx="8270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8FE44B-3949-4940-9F44-9FB8B85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440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493" y="4543432"/>
            <a:ext cx="117455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1471 образовательных организаций – 15 </a:t>
            </a:r>
            <a:r>
              <a:rPr lang="ru-RU" sz="3200" dirty="0" err="1" smtClean="0"/>
              <a:t>тьюторов</a:t>
            </a:r>
            <a:r>
              <a:rPr lang="ru-RU" sz="3200" dirty="0" smtClean="0"/>
              <a:t>, 59 членов </a:t>
            </a:r>
            <a:r>
              <a:rPr lang="ru-RU" sz="3200" dirty="0" err="1" smtClean="0"/>
              <a:t>педкоманд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95" y="253801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1167" y="365125"/>
            <a:ext cx="11368176" cy="581173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36" y="442384"/>
            <a:ext cx="5938019" cy="6096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9339" y="1008836"/>
            <a:ext cx="5092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Территориально, больше страны, чем Россия в мире нет;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нутри нашего государства есть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           ,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является самой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территориальной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единицей на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млн. кв. км – это 9           5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маленьких страны.  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464" y="2114775"/>
            <a:ext cx="588100" cy="391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86" y="3596951"/>
            <a:ext cx="596544" cy="39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529" y="3596951"/>
            <a:ext cx="596544" cy="3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843" y="465915"/>
            <a:ext cx="5818542" cy="581173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132" y="2564360"/>
            <a:ext cx="8276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Центральный - Якутск, </a:t>
            </a:r>
            <a:r>
              <a:rPr lang="ru-RU" b="1" dirty="0" err="1" smtClean="0">
                <a:solidFill>
                  <a:srgbClr val="002060"/>
                </a:solidFill>
              </a:rPr>
              <a:t>Намский</a:t>
            </a:r>
            <a:r>
              <a:rPr lang="ru-RU" b="1" dirty="0" smtClean="0">
                <a:solidFill>
                  <a:srgbClr val="002060"/>
                </a:solidFill>
              </a:rPr>
              <a:t> (СПО,ДО,ОО)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Заречный - </a:t>
            </a:r>
            <a:r>
              <a:rPr lang="ru-RU" b="1" dirty="0" err="1" smtClean="0">
                <a:solidFill>
                  <a:srgbClr val="002060"/>
                </a:solidFill>
              </a:rPr>
              <a:t>Мегино-Кангаласский</a:t>
            </a:r>
            <a:r>
              <a:rPr lang="ru-RU" b="1" dirty="0" smtClean="0">
                <a:solidFill>
                  <a:srgbClr val="002060"/>
                </a:solidFill>
              </a:rPr>
              <a:t>  (ОО)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 Вилюйский – Вилюйский, </a:t>
            </a:r>
            <a:r>
              <a:rPr lang="ru-RU" b="1" dirty="0" err="1" smtClean="0">
                <a:solidFill>
                  <a:srgbClr val="002060"/>
                </a:solidFill>
              </a:rPr>
              <a:t>Верхневилюйский</a:t>
            </a:r>
            <a:r>
              <a:rPr lang="ru-RU" b="1" dirty="0" smtClean="0">
                <a:solidFill>
                  <a:srgbClr val="002060"/>
                </a:solidFill>
              </a:rPr>
              <a:t> (СПО, ДО, ОО)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 Южный – </a:t>
            </a:r>
            <a:r>
              <a:rPr lang="ru-RU" b="1" dirty="0" err="1" smtClean="0">
                <a:solidFill>
                  <a:srgbClr val="002060"/>
                </a:solidFill>
              </a:rPr>
              <a:t>Нерюнгринский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Алданский</a:t>
            </a:r>
            <a:r>
              <a:rPr lang="ru-RU" b="1" dirty="0" smtClean="0">
                <a:solidFill>
                  <a:srgbClr val="002060"/>
                </a:solidFill>
              </a:rPr>
              <a:t> (СПО,ДО)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5. Арктика – 0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6. Западный – </a:t>
            </a:r>
            <a:r>
              <a:rPr lang="ru-RU" b="1" dirty="0" err="1" smtClean="0">
                <a:solidFill>
                  <a:srgbClr val="002060"/>
                </a:solidFill>
              </a:rPr>
              <a:t>Олекминский</a:t>
            </a:r>
            <a:r>
              <a:rPr lang="ru-RU" b="1" dirty="0" smtClean="0">
                <a:solidFill>
                  <a:srgbClr val="002060"/>
                </a:solidFill>
              </a:rPr>
              <a:t> (ОО), </a:t>
            </a:r>
            <a:r>
              <a:rPr lang="ru-RU" b="1" dirty="0" err="1" smtClean="0">
                <a:solidFill>
                  <a:srgbClr val="002060"/>
                </a:solidFill>
              </a:rPr>
              <a:t>Мирнинский</a:t>
            </a:r>
            <a:r>
              <a:rPr lang="ru-RU" b="1" dirty="0" smtClean="0">
                <a:solidFill>
                  <a:srgbClr val="002060"/>
                </a:solidFill>
              </a:rPr>
              <a:t> (ДО)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2815" y="4872143"/>
            <a:ext cx="7842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 каждом </a:t>
            </a:r>
            <a:r>
              <a:rPr lang="ru-RU" i="1" dirty="0" smtClean="0"/>
              <a:t>образовательном округе проводится  социокультурный, </a:t>
            </a:r>
          </a:p>
          <a:p>
            <a:r>
              <a:rPr lang="ru-RU" i="1" dirty="0" smtClean="0"/>
              <a:t>территориальный анализ, выявляются дефициты </a:t>
            </a:r>
            <a:r>
              <a:rPr lang="ru-RU" i="1" dirty="0"/>
              <a:t>и </a:t>
            </a:r>
            <a:r>
              <a:rPr lang="ru-RU" i="1" dirty="0" smtClean="0"/>
              <a:t>потребности педагогических </a:t>
            </a:r>
          </a:p>
          <a:p>
            <a:r>
              <a:rPr lang="ru-RU" i="1" dirty="0"/>
              <a:t>работников (Арктика отличается от других </a:t>
            </a:r>
            <a:r>
              <a:rPr lang="ru-RU" i="1" dirty="0" smtClean="0"/>
              <a:t>округов). </a:t>
            </a:r>
          </a:p>
          <a:p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73114" y="395804"/>
            <a:ext cx="48080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sz="2800" b="1" dirty="0" smtClean="0"/>
              <a:t>Образовательные округа 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54" y="465915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2776" y="976015"/>
            <a:ext cx="10618237" cy="94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План охвата территории педагогическими командами </a:t>
            </a:r>
            <a:r>
              <a:rPr lang="ru-RU" sz="2000" dirty="0"/>
              <a:t>н</a:t>
            </a:r>
            <a:r>
              <a:rPr lang="ru-RU" sz="2000" dirty="0" smtClean="0"/>
              <a:t>а 2022 г.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80" y="1860012"/>
            <a:ext cx="4191839" cy="4676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66" y="1979886"/>
            <a:ext cx="3901765" cy="4436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81" y="306622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8FE44B-3949-4940-9F44-9FB8B85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440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224" y="355794"/>
            <a:ext cx="11368176" cy="5923707"/>
          </a:xfrm>
        </p:spPr>
        <p:txBody>
          <a:bodyPr/>
          <a:lstStyle/>
          <a:p>
            <a:r>
              <a:rPr lang="ru-RU" dirty="0" smtClean="0">
                <a:solidFill>
                  <a:srgbClr val="302D2A"/>
                </a:solidFill>
              </a:rPr>
              <a:t/>
            </a:r>
            <a:br>
              <a:rPr lang="ru-RU" dirty="0" smtClean="0">
                <a:solidFill>
                  <a:srgbClr val="302D2A"/>
                </a:solidFill>
              </a:rPr>
            </a:br>
            <a:r>
              <a:rPr lang="ru-RU" dirty="0">
                <a:solidFill>
                  <a:srgbClr val="302D2A"/>
                </a:solidFill>
              </a:rPr>
              <a:t/>
            </a:r>
            <a:br>
              <a:rPr lang="ru-RU" dirty="0">
                <a:solidFill>
                  <a:srgbClr val="302D2A"/>
                </a:solidFill>
              </a:rPr>
            </a:br>
            <a:r>
              <a:rPr lang="ru-RU" dirty="0" smtClean="0">
                <a:solidFill>
                  <a:srgbClr val="302D2A"/>
                </a:solidFill>
              </a:rPr>
              <a:t/>
            </a:r>
            <a:br>
              <a:rPr lang="ru-RU" dirty="0" smtClean="0">
                <a:solidFill>
                  <a:srgbClr val="302D2A"/>
                </a:solidFill>
              </a:rPr>
            </a:br>
            <a:r>
              <a:rPr lang="ru-RU" dirty="0" smtClean="0">
                <a:solidFill>
                  <a:srgbClr val="302D2A"/>
                </a:solidFill>
              </a:rPr>
              <a:t>Алгоритм </a:t>
            </a:r>
            <a:r>
              <a:rPr lang="ru-RU" dirty="0">
                <a:solidFill>
                  <a:srgbClr val="302D2A"/>
                </a:solidFill>
              </a:rPr>
              <a:t>взаимодействия </a:t>
            </a:r>
            <a:r>
              <a:rPr lang="ru-RU" dirty="0" smtClean="0">
                <a:solidFill>
                  <a:srgbClr val="302D2A"/>
                </a:solidFill>
              </a:rPr>
              <a:t>в образовательных округах</a:t>
            </a:r>
            <a:br>
              <a:rPr lang="ru-RU" dirty="0" smtClean="0">
                <a:solidFill>
                  <a:srgbClr val="302D2A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>
                <a:solidFill>
                  <a:srgbClr val="00B050"/>
                </a:solidFill>
              </a:rPr>
              <a:t>1.</a:t>
            </a:r>
            <a:r>
              <a:rPr lang="ru-RU" sz="1800" dirty="0">
                <a:solidFill>
                  <a:srgbClr val="00B050"/>
                </a:solidFill>
              </a:rPr>
              <a:t> Сбор информации </a:t>
            </a:r>
            <a:r>
              <a:rPr lang="ru-RU" sz="1800" dirty="0" smtClean="0">
                <a:solidFill>
                  <a:srgbClr val="00B050"/>
                </a:solidFill>
              </a:rPr>
              <a:t>о </a:t>
            </a:r>
            <a:r>
              <a:rPr lang="ru-RU" sz="1800" dirty="0" err="1">
                <a:solidFill>
                  <a:srgbClr val="00B050"/>
                </a:solidFill>
              </a:rPr>
              <a:t>тьюторах</a:t>
            </a:r>
            <a:r>
              <a:rPr lang="ru-RU" sz="1800" dirty="0">
                <a:solidFill>
                  <a:srgbClr val="00B050"/>
                </a:solidFill>
              </a:rPr>
              <a:t> и участниках педагогических команд, формирование базы </a:t>
            </a:r>
            <a:r>
              <a:rPr lang="ru-RU" sz="1800" dirty="0" err="1" smtClean="0">
                <a:solidFill>
                  <a:srgbClr val="00B050"/>
                </a:solidFill>
              </a:rPr>
              <a:t>тьюторов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00B050"/>
                </a:solidFill>
              </a:rPr>
              <a:t>и педагогических </a:t>
            </a:r>
            <a:r>
              <a:rPr lang="ru-RU" sz="1800" dirty="0" smtClean="0">
                <a:solidFill>
                  <a:srgbClr val="00B050"/>
                </a:solidFill>
              </a:rPr>
              <a:t>команд.  </a:t>
            </a: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x-none" sz="1800" dirty="0" smtClean="0">
                <a:solidFill>
                  <a:srgbClr val="00B050"/>
                </a:solidFill>
              </a:rPr>
              <a:t>2</a:t>
            </a:r>
            <a:r>
              <a:rPr lang="x-none" sz="1800" dirty="0">
                <a:solidFill>
                  <a:srgbClr val="00B050"/>
                </a:solidFill>
              </a:rPr>
              <a:t>. </a:t>
            </a:r>
            <a:r>
              <a:rPr lang="ru-RU" sz="1800" dirty="0">
                <a:solidFill>
                  <a:srgbClr val="00B050"/>
                </a:solidFill>
              </a:rPr>
              <a:t>О</a:t>
            </a:r>
            <a:r>
              <a:rPr lang="ru-RU" sz="1800" dirty="0" smtClean="0">
                <a:solidFill>
                  <a:srgbClr val="00B050"/>
                </a:solidFill>
              </a:rPr>
              <a:t>рганизации </a:t>
            </a:r>
            <a:r>
              <a:rPr lang="ru-RU" sz="1800" dirty="0">
                <a:solidFill>
                  <a:srgbClr val="00B050"/>
                </a:solidFill>
              </a:rPr>
              <a:t>обучения </a:t>
            </a:r>
            <a:r>
              <a:rPr lang="ru-RU" sz="1800" dirty="0" err="1">
                <a:solidFill>
                  <a:srgbClr val="00B050"/>
                </a:solidFill>
              </a:rPr>
              <a:t>тьюторов</a:t>
            </a:r>
            <a:r>
              <a:rPr lang="ru-RU" sz="1800" dirty="0">
                <a:solidFill>
                  <a:srgbClr val="00B050"/>
                </a:solidFill>
              </a:rPr>
              <a:t> и педагогических команд по вопросам разработки и реализации программ воспитания в дошкольных образовательных организациях, общеобразовательных организациях и профессиональных образовательных </a:t>
            </a:r>
            <a:r>
              <a:rPr lang="ru-RU" sz="1800" dirty="0" smtClean="0">
                <a:solidFill>
                  <a:srgbClr val="00B050"/>
                </a:solidFill>
              </a:rPr>
              <a:t>организациях.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</a:t>
            </a:r>
            <a:r>
              <a:rPr lang="x-none" sz="1800" dirty="0"/>
              <a:t>. </a:t>
            </a:r>
            <a:r>
              <a:rPr lang="ru-RU" sz="1800" dirty="0"/>
              <a:t>Р</a:t>
            </a:r>
            <a:r>
              <a:rPr lang="ru-RU" sz="1800" dirty="0" smtClean="0"/>
              <a:t>азработка планов </a:t>
            </a:r>
            <a:r>
              <a:rPr lang="ru-RU" sz="1800" dirty="0"/>
              <a:t>деятельности </a:t>
            </a:r>
            <a:r>
              <a:rPr lang="ru-RU" sz="1800" dirty="0" err="1" smtClean="0"/>
              <a:t>тьюторов</a:t>
            </a:r>
            <a:r>
              <a:rPr lang="ru-RU" sz="1800" dirty="0" smtClean="0"/>
              <a:t> </a:t>
            </a:r>
            <a:r>
              <a:rPr lang="ru-RU" sz="1800" dirty="0"/>
              <a:t>и педагогических команд, согласование механизмов и плана взаимодействия федерального куратора, </a:t>
            </a:r>
            <a:r>
              <a:rPr lang="ru-RU" sz="1800" dirty="0" err="1" smtClean="0"/>
              <a:t>тьюторов</a:t>
            </a:r>
            <a:r>
              <a:rPr lang="ru-RU" sz="1800" dirty="0" smtClean="0"/>
              <a:t> </a:t>
            </a:r>
            <a:r>
              <a:rPr lang="ru-RU" sz="1800" dirty="0"/>
              <a:t>и педагогических </a:t>
            </a:r>
            <a:r>
              <a:rPr lang="ru-RU" sz="1800" dirty="0" smtClean="0"/>
              <a:t>команд в Образовательных округах.</a:t>
            </a:r>
            <a:br>
              <a:rPr lang="ru-RU" sz="1800" dirty="0" smtClean="0"/>
            </a:br>
            <a:r>
              <a:rPr lang="ru-RU" sz="1800" dirty="0" smtClean="0"/>
              <a:t>4. Проведение </a:t>
            </a:r>
            <a:r>
              <a:rPr lang="ru-RU" sz="1800" dirty="0"/>
              <a:t>информационно - методических и организационных мероприятий с командами </a:t>
            </a:r>
            <a:r>
              <a:rPr lang="ru-RU" sz="1800" dirty="0" err="1"/>
              <a:t>тьюторов</a:t>
            </a:r>
            <a:r>
              <a:rPr lang="ru-RU" sz="1800" dirty="0"/>
              <a:t> и </a:t>
            </a:r>
            <a:br>
              <a:rPr lang="ru-RU" sz="1800" dirty="0"/>
            </a:br>
            <a:r>
              <a:rPr lang="ru-RU" sz="1800" dirty="0"/>
              <a:t>педагогическими командами с целью координации деятельности на уровне </a:t>
            </a:r>
            <a:r>
              <a:rPr lang="ru-RU" sz="1800" dirty="0" smtClean="0"/>
              <a:t>субъекта.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61" y="355794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3EB0-AC35-46E8-8485-6064EFDFA31E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02D2A"/>
                </a:solidFill>
              </a:rPr>
              <a:t/>
            </a:r>
            <a:br>
              <a:rPr lang="ru-RU" dirty="0" smtClean="0">
                <a:solidFill>
                  <a:srgbClr val="302D2A"/>
                </a:solidFill>
              </a:rPr>
            </a:br>
            <a:r>
              <a:rPr lang="ru-RU" dirty="0">
                <a:solidFill>
                  <a:srgbClr val="302D2A"/>
                </a:solidFill>
              </a:rPr>
              <a:t/>
            </a:r>
            <a:br>
              <a:rPr lang="ru-RU" dirty="0">
                <a:solidFill>
                  <a:srgbClr val="302D2A"/>
                </a:solidFill>
              </a:rPr>
            </a:br>
            <a:r>
              <a:rPr lang="ru-RU" dirty="0" smtClean="0">
                <a:solidFill>
                  <a:srgbClr val="302D2A"/>
                </a:solidFill>
              </a:rPr>
              <a:t/>
            </a:r>
            <a:br>
              <a:rPr lang="ru-RU" dirty="0" smtClean="0">
                <a:solidFill>
                  <a:srgbClr val="302D2A"/>
                </a:solidFill>
              </a:rPr>
            </a:br>
            <a:r>
              <a:rPr lang="ru-RU" dirty="0">
                <a:solidFill>
                  <a:srgbClr val="302D2A"/>
                </a:solidFill>
              </a:rPr>
              <a:t/>
            </a:r>
            <a:br>
              <a:rPr lang="ru-RU" dirty="0">
                <a:solidFill>
                  <a:srgbClr val="302D2A"/>
                </a:solidFill>
              </a:rPr>
            </a:br>
            <a:r>
              <a:rPr lang="ru-RU" dirty="0" smtClean="0">
                <a:solidFill>
                  <a:srgbClr val="302D2A"/>
                </a:solidFill>
              </a:rPr>
              <a:t/>
            </a:r>
            <a:br>
              <a:rPr lang="ru-RU" dirty="0" smtClean="0">
                <a:solidFill>
                  <a:srgbClr val="302D2A"/>
                </a:solidFill>
              </a:rPr>
            </a:br>
            <a:r>
              <a:rPr lang="ru-RU" dirty="0" smtClean="0">
                <a:solidFill>
                  <a:srgbClr val="302D2A"/>
                </a:solidFill>
              </a:rPr>
              <a:t/>
            </a:r>
            <a:br>
              <a:rPr lang="ru-RU" dirty="0" smtClean="0">
                <a:solidFill>
                  <a:srgbClr val="302D2A"/>
                </a:solidFill>
              </a:rPr>
            </a:br>
            <a:r>
              <a:rPr lang="ru-RU" dirty="0" smtClean="0">
                <a:solidFill>
                  <a:srgbClr val="302D2A"/>
                </a:solidFill>
              </a:rPr>
              <a:t>Алгоритм взаимодействия в образовательных округах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8FE44B-3949-4940-9F44-9FB8B85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440"/>
            <a:ext cx="1219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506" y="1567543"/>
            <a:ext cx="110995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5. </a:t>
            </a:r>
            <a:r>
              <a:rPr lang="ru-RU" b="1" dirty="0"/>
              <a:t>Организация консультационной помощи участникам </a:t>
            </a:r>
            <a:r>
              <a:rPr lang="ru-RU" b="1" dirty="0" smtClean="0"/>
              <a:t>ПК по разработке </a:t>
            </a:r>
            <a:r>
              <a:rPr lang="ru-RU" b="1" dirty="0"/>
              <a:t>и </a:t>
            </a:r>
            <a:r>
              <a:rPr lang="ru-RU" b="1" dirty="0" smtClean="0"/>
              <a:t>внедрению РПВ, </a:t>
            </a:r>
            <a:r>
              <a:rPr lang="ru-RU" b="1" dirty="0"/>
              <a:t>кураторам и </a:t>
            </a:r>
            <a:endParaRPr lang="ru-RU" b="1" dirty="0" smtClean="0"/>
          </a:p>
          <a:p>
            <a:r>
              <a:rPr lang="ru-RU" b="1" dirty="0" smtClean="0"/>
              <a:t>педагогическим </a:t>
            </a:r>
            <a:r>
              <a:rPr lang="ru-RU" b="1" dirty="0"/>
              <a:t>командам в вопросах реализации программ воспитания </a:t>
            </a:r>
            <a:r>
              <a:rPr lang="ru-RU" b="1" dirty="0" smtClean="0"/>
              <a:t>в ДОО, ОО, СПО.</a:t>
            </a:r>
          </a:p>
          <a:p>
            <a:r>
              <a:rPr lang="ru-RU" b="1" dirty="0" smtClean="0"/>
              <a:t>6. </a:t>
            </a:r>
            <a:r>
              <a:rPr lang="ru-RU" b="1" dirty="0"/>
              <a:t>Проведение мероприятий по обмену опытом и лучшими практиками, формирование реестра лучших практик </a:t>
            </a:r>
            <a:endParaRPr lang="ru-RU" b="1" dirty="0" smtClean="0"/>
          </a:p>
          <a:p>
            <a:r>
              <a:rPr lang="ru-RU" b="1" dirty="0" smtClean="0"/>
              <a:t>реализации программ </a:t>
            </a:r>
            <a:r>
              <a:rPr lang="ru-RU" b="1" dirty="0"/>
              <a:t>воспитания в </a:t>
            </a:r>
            <a:r>
              <a:rPr lang="ru-RU" b="1" dirty="0" smtClean="0"/>
              <a:t>ДОО, ОО, СПО.</a:t>
            </a:r>
          </a:p>
          <a:p>
            <a:r>
              <a:rPr lang="ru-RU" b="1" dirty="0" smtClean="0"/>
              <a:t>7. Мониторинг </a:t>
            </a:r>
            <a:r>
              <a:rPr lang="ru-RU" b="1" dirty="0"/>
              <a:t>процесса внедрения программ воспитания в </a:t>
            </a:r>
            <a:r>
              <a:rPr lang="ru-RU" b="1" dirty="0" smtClean="0"/>
              <a:t>ДОО, ОО, СПО </a:t>
            </a:r>
            <a:r>
              <a:rPr lang="ru-RU" b="1" dirty="0"/>
              <a:t>субъекта </a:t>
            </a:r>
            <a:r>
              <a:rPr lang="ru-RU" b="1" dirty="0" smtClean="0"/>
              <a:t>РФ. </a:t>
            </a:r>
          </a:p>
          <a:p>
            <a:r>
              <a:rPr lang="ru-RU" b="1" dirty="0" smtClean="0"/>
              <a:t>8.Формирование базы о </a:t>
            </a:r>
            <a:r>
              <a:rPr lang="ru-RU" b="1" dirty="0"/>
              <a:t>внедрении программ воспитания в образовательных </a:t>
            </a:r>
            <a:endParaRPr lang="ru-RU" b="1" dirty="0" smtClean="0"/>
          </a:p>
          <a:p>
            <a:r>
              <a:rPr lang="ru-RU" b="1" dirty="0" smtClean="0"/>
              <a:t>организациях </a:t>
            </a:r>
            <a:r>
              <a:rPr lang="ru-RU" b="1" dirty="0"/>
              <a:t>субъекта Российской Федерации; </a:t>
            </a:r>
            <a:endParaRPr lang="ru-RU" b="1" dirty="0" smtClean="0"/>
          </a:p>
          <a:p>
            <a:r>
              <a:rPr lang="ru-RU" b="1" dirty="0"/>
              <a:t>9</a:t>
            </a:r>
            <a:r>
              <a:rPr lang="ru-RU" b="1" dirty="0" smtClean="0"/>
              <a:t>. Отчет </a:t>
            </a:r>
            <a:r>
              <a:rPr lang="ru-RU" b="1" dirty="0" err="1"/>
              <a:t>тьюторов</a:t>
            </a:r>
            <a:r>
              <a:rPr lang="ru-RU" b="1" dirty="0"/>
              <a:t> и педагогических команд </a:t>
            </a:r>
            <a:r>
              <a:rPr lang="ru-RU" b="1" dirty="0" smtClean="0"/>
              <a:t>о </a:t>
            </a:r>
            <a:r>
              <a:rPr lang="ru-RU" b="1" dirty="0"/>
              <a:t>результатах внедрения рабочих программ воспитания в </a:t>
            </a:r>
            <a:endParaRPr lang="ru-RU" b="1" dirty="0" smtClean="0"/>
          </a:p>
          <a:p>
            <a:r>
              <a:rPr lang="ru-RU" b="1" dirty="0" smtClean="0"/>
              <a:t>образовательных </a:t>
            </a:r>
            <a:r>
              <a:rPr lang="ru-RU" b="1" dirty="0"/>
              <a:t>организациях для формирования отчета федерального куратора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10. Формирование ДК по взаимодействию </a:t>
            </a:r>
            <a:r>
              <a:rPr lang="ru-RU" b="1" dirty="0" err="1" smtClean="0"/>
              <a:t>тьюторов</a:t>
            </a:r>
            <a:r>
              <a:rPr lang="ru-RU" b="1" dirty="0" smtClean="0"/>
              <a:t> и </a:t>
            </a:r>
            <a:r>
              <a:rPr lang="ru-RU" b="1" dirty="0" err="1" smtClean="0"/>
              <a:t>педкоманд</a:t>
            </a:r>
            <a:r>
              <a:rPr lang="ru-RU" b="1" dirty="0" smtClean="0"/>
              <a:t> на уровне образовательных округов, на уровне </a:t>
            </a:r>
          </a:p>
          <a:p>
            <a:r>
              <a:rPr lang="ru-RU" b="1" dirty="0" smtClean="0"/>
              <a:t>республики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77" y="365126"/>
            <a:ext cx="340795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Институт воспитания">
      <a:dk1>
        <a:srgbClr val="302D2A"/>
      </a:dk1>
      <a:lt1>
        <a:sysClr val="window" lastClr="FFFFFF"/>
      </a:lt1>
      <a:dk2>
        <a:srgbClr val="84C8CD"/>
      </a:dk2>
      <a:lt2>
        <a:srgbClr val="E4E4E4"/>
      </a:lt2>
      <a:accent1>
        <a:srgbClr val="53ACB2"/>
      </a:accent1>
      <a:accent2>
        <a:srgbClr val="E13C31"/>
      </a:accent2>
      <a:accent3>
        <a:srgbClr val="A5A5A5"/>
      </a:accent3>
      <a:accent4>
        <a:srgbClr val="7B3881"/>
      </a:accent4>
      <a:accent5>
        <a:srgbClr val="84C8CD"/>
      </a:accent5>
      <a:accent6>
        <a:srgbClr val="53ACB2"/>
      </a:accent6>
      <a:hlink>
        <a:srgbClr val="302D2A"/>
      </a:hlink>
      <a:folHlink>
        <a:srgbClr val="302D2A"/>
      </a:folHlink>
    </a:clrScheme>
    <a:fontScheme name="Другая 28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5211</TotalTime>
  <Words>613</Words>
  <Application>Microsoft Office PowerPoint</Application>
  <PresentationFormat>Произвольный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    </vt:lpstr>
      <vt:lpstr>       Характеристика система образования Республики Саха (Якутия)   </vt:lpstr>
      <vt:lpstr> </vt:lpstr>
      <vt:lpstr>   </vt:lpstr>
      <vt:lpstr>План охвата территории педагогическими командами на 2022 г. </vt:lpstr>
      <vt:lpstr>   Алгоритм взаимодействия в образовательных округах  1. Сбор информации о тьюторах и участниках педагогических команд, формирование базы тьюторов и педагогических команд.   2. Организации обучения тьюторов и педагогических команд по вопросам разработки и реализации программ воспитания в дошкольных образовательных организациях, общеобразовательных организациях и профессиональных образовательных организациях. 3. Разработка планов деятельности тьюторов и педагогических команд, согласование механизмов и плана взаимодействия федерального куратора, тьюторов и педагогических команд в Образовательных округах. 4. Проведение информационно - методических и организационных мероприятий с командами тьюторов и  педагогическими командами с целью координации деятельности на уровне субъекта.  </vt:lpstr>
      <vt:lpstr>      Алгоритм взаимодействия в образовательных округах</vt:lpstr>
      <vt:lpstr>           Формы взаимодействия: </vt:lpstr>
      <vt:lpstr> Риски и дефициты:   - техническое сопровождение работы федеральной платформы  - качество интернета (цифровой разрыв) у участников педагогических команд (особенно Арктика); - загруженность участников педагогических команд; - нежелание выходить из «зоны комфорта» - разные временные пояса   </vt:lpstr>
      <vt:lpstr>   Предложения   - продумать различные технические формы обучения, помимо федеральной платформы;  - вебинары по федеральным округам с учетом временных поясов и технических возможностей; - мотивация членов педагогических команд, тьюторов, повышение их статуса (письмо о поддержке от МП РФ)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асоциального поведения и правонарушений молодёжи, в том числе обучающихся в образовательных организациях, реализующих программы СПО Предложения по совершенствованию воспитательной работы в них</dc:title>
  <dc:creator>Сатдыков Айрат Илдарович</dc:creator>
  <cp:lastModifiedBy>Никифорова Евгения Степановна</cp:lastModifiedBy>
  <cp:revision>947</cp:revision>
  <dcterms:created xsi:type="dcterms:W3CDTF">2021-06-21T15:59:50Z</dcterms:created>
  <dcterms:modified xsi:type="dcterms:W3CDTF">2021-12-23T05:48:49Z</dcterms:modified>
</cp:coreProperties>
</file>